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60" r:id="rId4"/>
    <p:sldId id="261" r:id="rId5"/>
    <p:sldId id="262" r:id="rId6"/>
    <p:sldId id="263" r:id="rId7"/>
    <p:sldId id="265" r:id="rId8"/>
  </p:sldIdLst>
  <p:sldSz cx="12192000" cy="6858000"/>
  <p:notesSz cx="6858000" cy="9144000"/>
  <p:embeddedFontLst>
    <p:embeddedFont>
      <p:font typeface="a시월구일1" panose="02020600000000000000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210 맨발의청춘 L" panose="02020603020101020101" pitchFamily="18" charset="-127"/>
      <p:regular r:id="rId17"/>
    </p:embeddedFont>
    <p:embeddedFont>
      <p:font typeface="a가을소풍M" panose="02020600000000000000" pitchFamily="18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a옛날목욕탕L" panose="02020600000000000000" pitchFamily="18" charset="-127"/>
      <p:regular r:id="rId21"/>
    </p:embeddedFont>
    <p:embeddedFont>
      <p:font typeface="a옛날사진관4" panose="02020600000000000000" pitchFamily="18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CF5"/>
    <a:srgbClr val="333333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62521" autoAdjust="0"/>
  </p:normalViewPr>
  <p:slideViewPr>
    <p:cSldViewPr snapToGrid="0">
      <p:cViewPr varScale="1">
        <p:scale>
          <a:sx n="45" d="100"/>
          <a:sy n="45" d="100"/>
        </p:scale>
        <p:origin x="14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D2DF9-0A27-4970-895A-6A833CFD8B4C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921BE-AE60-471A-B452-CD0D017FB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1. </a:t>
            </a:r>
            <a:r>
              <a:rPr lang="ko-KR" alt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지원의 효율성 증가 </a:t>
            </a:r>
            <a:endParaRPr lang="en-US" sz="12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특정 대상의 지역 별 분포도가 제공 되면 국가는 주거 지원이 정말로 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‘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필요한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’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사람들을 위해 알맞은 지역에 효율적인 혜택 지원이 가능해진다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sz="1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2. </a:t>
            </a:r>
            <a:r>
              <a:rPr lang="ko-KR" alt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불안정 해소에 도움 </a:t>
            </a:r>
            <a:endParaRPr lang="en-US" sz="12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불안정을 일으키는 원인은 다양하지만 그 중 개인의 주거 정보 부족으로 인해 야기되는 특정 지역 인구 밀집 현상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그로 인한 월세 폭등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임대주택 및 정부의 주거 지원에 대한 불만족을 일부 해소함으로서 수요불일치와 같은 문제점을 해결하는데 도움을 줄 수 있다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endParaRPr lang="en-US" sz="1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lang="ko-KR" altLang="en-US" sz="12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개인의 합리적인 거주지 선정에 도움</a:t>
            </a:r>
            <a:endParaRPr lang="en-US" sz="12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여태껏 개인은 거주지 선정 혹은 지역 정보를 얻고자 할 때 부동산 중개인과 집주인 에 전적으로 의존해 왔기 때문에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거주지 선정에 있어 객관적이고 현명한 선택을 함에 어려움을 겪어왔다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그러나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정부가 제공하는 공공데이터를 바탕으로 거주지 선정할 시 참고 할만한 다양한 정보를 제공 함으로서 자신에게 적합한 지역을 결정하는데 많은 도움을 줄 수 있다</a:t>
            </a:r>
            <a:r>
              <a:rPr lang="en-US" altLang="ko-KR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sz="1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921BE-AE60-471A-B452-CD0D017FB6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4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7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2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4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9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5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5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0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44C36-06E1-413E-ADD6-DDE5B8ACA83A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299BE-FB47-4835-B7DA-1B71E772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75" y="2929302"/>
            <a:ext cx="7795647" cy="378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89715" y="294467"/>
            <a:ext cx="4781227" cy="2543054"/>
            <a:chOff x="4967207" y="480447"/>
            <a:chExt cx="4781227" cy="2543054"/>
          </a:xfrm>
        </p:grpSpPr>
        <p:sp>
          <p:nvSpPr>
            <p:cNvPr id="6" name="TextBox 5"/>
            <p:cNvSpPr txBox="1"/>
            <p:nvPr/>
          </p:nvSpPr>
          <p:spPr>
            <a:xfrm>
              <a:off x="5021451" y="480447"/>
              <a:ext cx="47269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 smtClean="0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KNOCK</a:t>
              </a:r>
              <a:endParaRPr lang="ko-KR" altLang="en-US" sz="8800" dirty="0" err="1">
                <a:solidFill>
                  <a:srgbClr val="FFC000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0800000">
              <a:off x="4967207" y="1576951"/>
              <a:ext cx="47269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KNOCK</a:t>
              </a:r>
              <a:endParaRPr lang="ko-KR" altLang="en-US" sz="8800" dirty="0" err="1">
                <a:solidFill>
                  <a:srgbClr val="FFC000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45816" y="2805193"/>
            <a:ext cx="508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정부와 국민을 위한 </a:t>
            </a:r>
            <a:r>
              <a:rPr lang="ko-KR" altLang="en-US" sz="2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주거정보</a:t>
            </a:r>
            <a:endParaRPr lang="en-US" sz="24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8366" y="4060556"/>
            <a:ext cx="2505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서지수</a:t>
            </a:r>
            <a:endParaRPr lang="en-US" altLang="ko-KR" sz="3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sz="3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김주안</a:t>
            </a:r>
            <a:endParaRPr lang="en-US" altLang="ko-KR" sz="3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sz="3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서강석</a:t>
            </a:r>
            <a:endParaRPr lang="en-US" sz="32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003800" y="1562100"/>
            <a:ext cx="4597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0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70600" cy="6858000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1100" y="17780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CONTENTS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282700" y="16637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57300" y="2552700"/>
            <a:ext cx="321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38900" y="610136"/>
            <a:ext cx="5397500" cy="5447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endParaRPr lang="en-US" sz="4400" b="1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sz="5400" b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  <a:p>
            <a:endParaRPr lang="en-US" sz="4400" b="1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sz="5400" b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</a:p>
          <a:p>
            <a:endParaRPr lang="en-US" sz="4400" b="1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sz="5400" b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endParaRPr lang="en-US" sz="4400" b="1" dirty="0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0869">
            <a:off x="628086" y="3327334"/>
            <a:ext cx="5034152" cy="2839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042150" y="1250950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ㅣ우리나라</a:t>
            </a:r>
            <a:r>
              <a:rPr lang="ko-KR" altLang="en-US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현 주택시장의 문제점 도출</a:t>
            </a:r>
            <a:endParaRPr lang="en-US" altLang="ko-KR" sz="1600" dirty="0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2150" y="698500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상황 분석</a:t>
            </a:r>
            <a:endParaRPr lang="en-US" sz="32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2150" y="2184400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해결책 제안</a:t>
            </a:r>
            <a:endParaRPr lang="en-US" sz="32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2150" y="2730500"/>
            <a:ext cx="4922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ㅣ정부가</a:t>
            </a:r>
            <a:r>
              <a:rPr lang="ko-KR" altLang="en-US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참고 가능한 수요예측지표</a:t>
            </a:r>
            <a:endParaRPr lang="en-US" altLang="ko-KR" sz="1600" dirty="0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600" dirty="0" err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ㅣ국민에</a:t>
            </a:r>
            <a:r>
              <a:rPr lang="ko-KR" altLang="en-US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맞춤형 주거지역 추천 및 지역정보 제공 </a:t>
            </a:r>
            <a:endParaRPr lang="en-US" altLang="ko-KR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2150" y="3644900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 설명</a:t>
            </a:r>
            <a:endParaRPr lang="en-US" sz="32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2150" y="5181600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en-US" sz="32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2150" y="4143375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ㅣ머신러닝을</a:t>
            </a:r>
            <a:r>
              <a:rPr lang="ko-KR" altLang="en-US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통한 데이터 분석  </a:t>
            </a:r>
            <a:endParaRPr lang="en-US" altLang="ko-KR" sz="1600" dirty="0" smtClean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2150" y="5686425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ㅣ향후</a:t>
            </a:r>
            <a:r>
              <a:rPr lang="ko-KR" altLang="en-US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국내 주거 환경에 미칠 영향 </a:t>
            </a:r>
            <a:r>
              <a:rPr lang="en-US" altLang="ko-KR" sz="1600" dirty="0" smtClean="0">
                <a:solidFill>
                  <a:srgbClr val="47474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endParaRPr lang="en-US" sz="1600" dirty="0">
              <a:solidFill>
                <a:srgbClr val="474747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28" name="Group 27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7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85037" y="588841"/>
            <a:ext cx="9834686" cy="61087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33333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직사각형 12"/>
          <p:cNvSpPr/>
          <p:nvPr/>
        </p:nvSpPr>
        <p:spPr>
          <a:xfrm>
            <a:off x="189758" y="483329"/>
            <a:ext cx="2591542" cy="2488516"/>
          </a:xfrm>
          <a:prstGeom prst="rect">
            <a:avLst/>
          </a:prstGeom>
          <a:solidFill>
            <a:srgbClr val="474747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8CCF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462" y="551814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</a:t>
            </a:r>
            <a:r>
              <a:rPr lang="ko-KR" altLang="en-US" sz="40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상황 분석</a:t>
            </a:r>
            <a:endParaRPr lang="en-US" sz="4000" dirty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44" y="1386423"/>
            <a:ext cx="26131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정부 예측 </a:t>
            </a:r>
            <a:r>
              <a:rPr lang="en-US" altLang="ko-KR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≠ </a:t>
            </a:r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국민 수요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정부의 수요 예측 실패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국민의 주거 정보 접근성 부족</a:t>
            </a:r>
            <a:endParaRPr lang="ko-KR" alt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9" y="3312767"/>
            <a:ext cx="58293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9" y="702104"/>
            <a:ext cx="5867400" cy="13430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79" y="2124445"/>
            <a:ext cx="5962650" cy="11239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9" y="5580454"/>
            <a:ext cx="5886450" cy="1000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29" y="4712867"/>
            <a:ext cx="5943600" cy="800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19" name="Group 18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68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85037" y="602093"/>
            <a:ext cx="9914198" cy="6108700"/>
            <a:chOff x="823994" y="549085"/>
            <a:chExt cx="10483441" cy="6108700"/>
          </a:xfrm>
        </p:grpSpPr>
        <p:sp>
          <p:nvSpPr>
            <p:cNvPr id="12" name="TextBox 11"/>
            <p:cNvSpPr txBox="1"/>
            <p:nvPr/>
          </p:nvSpPr>
          <p:spPr>
            <a:xfrm>
              <a:off x="823994" y="549085"/>
              <a:ext cx="10399363" cy="61087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 smtClean="0">
                <a:solidFill>
                  <a:srgbClr val="33333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59798" y="688009"/>
              <a:ext cx="3263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78CCF5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정부</a:t>
              </a:r>
              <a:endParaRPr lang="en-US" altLang="ko-KR" sz="4800" dirty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3941" y="659848"/>
              <a:ext cx="3263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smtClean="0">
                  <a:solidFill>
                    <a:srgbClr val="78CCF5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개인</a:t>
              </a:r>
              <a:endParaRPr lang="en-US" altLang="ko-KR" sz="4400" dirty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4577" y="1591365"/>
              <a:ext cx="386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데이터 분석을 통한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행복주택</a:t>
              </a:r>
              <a:r>
                <a:rPr lang="ko-KR" altLang="en-US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지원 대상 별 최적의 지역 탐색 및 추천 </a:t>
              </a:r>
              <a:endParaRPr lang="en-US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37711" y="1592470"/>
              <a:ext cx="5269724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개인이 제공한 정보를 바탕으로 최적의 주거지역을 추천</a:t>
              </a:r>
              <a:endParaRPr lang="en-US" altLang="ko-KR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78CCF5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개인이 자신의 정보 입력</a:t>
              </a:r>
              <a:endParaRPr lang="en-US" altLang="ko-KR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예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나이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성별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결혼유무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자가용 소지 여부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자녀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개인 소득 등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… </a:t>
              </a:r>
            </a:p>
            <a:p>
              <a:endParaRPr lang="en-US" altLang="ko-KR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78CCF5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자신과 유사한 조건의 인구의 거주 지역 추천 </a:t>
              </a:r>
              <a:endParaRPr lang="en-US" altLang="ko-KR" dirty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예</a:t>
              </a:r>
              <a:r>
                <a:rPr lang="en-US" altLang="ko-KR" sz="16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월 수입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200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만원의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26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세 미혼 남성들은 주로 미아동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수유동에 다수 분포</a:t>
              </a:r>
              <a:endParaRPr lang="en-US" altLang="ko-KR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78CCF5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추천 지역들에 관한 지역 정보 제공</a:t>
              </a:r>
              <a:endParaRPr lang="en-US" altLang="ko-KR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예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: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범죄 율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소음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소비자물가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평균 집값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교통 정보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인구밀도 등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…</a:t>
              </a:r>
              <a:endParaRPr lang="en-US" altLang="ko-KR" sz="1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0234" y="473839"/>
            <a:ext cx="2666957" cy="2488516"/>
            <a:chOff x="9238755" y="281122"/>
            <a:chExt cx="2666957" cy="2488516"/>
          </a:xfrm>
        </p:grpSpPr>
        <p:sp>
          <p:nvSpPr>
            <p:cNvPr id="4" name="직사각형 12"/>
            <p:cNvSpPr/>
            <p:nvPr/>
          </p:nvSpPr>
          <p:spPr>
            <a:xfrm>
              <a:off x="9271765" y="281122"/>
              <a:ext cx="2591542" cy="2488516"/>
            </a:xfrm>
            <a:prstGeom prst="rect">
              <a:avLst/>
            </a:prstGeom>
            <a:solidFill>
              <a:srgbClr val="474747"/>
            </a:solidFill>
            <a:ln w="101600">
              <a:solidFill>
                <a:srgbClr val="2FC6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38755" y="394621"/>
              <a:ext cx="2637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78CCF5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r>
                <a:rPr lang="en-US" altLang="ko-KR" sz="3200" dirty="0" smtClean="0">
                  <a:solidFill>
                    <a:srgbClr val="78CCF5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r>
                <a:rPr lang="ko-KR" altLang="en-US" sz="3200" dirty="0" smtClean="0">
                  <a:solidFill>
                    <a:srgbClr val="78CCF5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해결책 제안</a:t>
              </a:r>
              <a:endParaRPr lang="en-US" sz="3200" dirty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313700" y="1056953"/>
              <a:ext cx="259201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정부 수요 예측 지표 제공</a:t>
              </a:r>
              <a:endParaRPr lang="en-US" altLang="ko-KR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국민에게 필요한 주거지 추천</a:t>
              </a:r>
              <a:endPara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851374" y="1211469"/>
            <a:ext cx="0" cy="529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25" name="Group 24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955236" y="2478157"/>
            <a:ext cx="37371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지원 혜택 대상자 별 분포도</a:t>
            </a:r>
            <a:endParaRPr lang="en-US" altLang="ko-KR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예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청년이 많은 지역을 선택할 시 노원구 월계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동이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49%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로로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그 외 구성원은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사회 초년생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15%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고령층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32%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신혼부부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4% </a:t>
            </a:r>
          </a:p>
          <a:p>
            <a:endParaRPr lang="en-US" altLang="ko-KR" sz="16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도출된 분포도의 이유 분석</a:t>
            </a:r>
            <a:endParaRPr lang="en-US" altLang="ko-KR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예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월계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동에 청년 분포도가 많은 이유는 버스 정류장 수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극장 수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상주인구 가 타 지역에 비해 많음 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딥 러닝</a:t>
            </a:r>
            <a:r>
              <a:rPr lang="en-US" altLang="ko-KR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차후 개인 탭 에서 축적된 데이터의 분석 결과 확인 가능 </a:t>
            </a:r>
            <a:endParaRPr lang="en-US" altLang="ko-KR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sz="16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7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2185037" y="588841"/>
            <a:ext cx="9834686" cy="61087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33333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직사각형 12"/>
          <p:cNvSpPr/>
          <p:nvPr/>
        </p:nvSpPr>
        <p:spPr>
          <a:xfrm>
            <a:off x="189758" y="483329"/>
            <a:ext cx="2591542" cy="2488516"/>
          </a:xfrm>
          <a:prstGeom prst="rect">
            <a:avLst/>
          </a:prstGeom>
          <a:solidFill>
            <a:srgbClr val="474747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962" y="644252"/>
            <a:ext cx="2167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</a:t>
            </a:r>
            <a:r>
              <a:rPr lang="ko-KR" altLang="en-US" sz="32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 설명</a:t>
            </a:r>
            <a:endParaRPr lang="en-US" altLang="ko-KR" sz="3200" dirty="0" smtClean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sz="3200" dirty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sz="3200" dirty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598" y="1369017"/>
            <a:ext cx="23876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머신러닝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나이브</a:t>
            </a:r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베이즈</a:t>
            </a:r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알고리즘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 </a:t>
            </a:r>
            <a:r>
              <a:rPr lang="ko-KR" altLang="en-US" sz="1400" dirty="0" err="1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마이닝</a:t>
            </a:r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12800"/>
            <a:ext cx="4824000" cy="25527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51" y="3648887"/>
            <a:ext cx="5130742" cy="271784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930900" y="990600"/>
            <a:ext cx="199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74747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실제로 분석한 데이터 결과값</a:t>
            </a:r>
            <a:endParaRPr lang="en-US" altLang="ko-KR" sz="2000" dirty="0" smtClean="0">
              <a:solidFill>
                <a:srgbClr val="474747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sz="2000" dirty="0" smtClean="0">
              <a:solidFill>
                <a:srgbClr val="474747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636000" y="1786672"/>
            <a:ext cx="3352800" cy="357020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가구 수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주민등록 인구 분포</a:t>
            </a:r>
          </a:p>
          <a:p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소득소비</a:t>
            </a:r>
            <a:endParaRPr lang="ko-KR" altLang="en-US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혼인 및 이혼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결혼 나이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초혼 및 재혼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인구 밀도</a:t>
            </a:r>
          </a:p>
          <a:p>
            <a:r>
              <a:rPr lang="ko-KR" altLang="en-US" sz="13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서울시 </a:t>
            </a:r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도로구간</a:t>
            </a:r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위치정보</a:t>
            </a:r>
            <a:endParaRPr lang="ko-KR" altLang="en-US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지수지표</a:t>
            </a:r>
            <a:endParaRPr lang="ko-KR" altLang="en-US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아파트 정보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상주인구</a:t>
            </a:r>
          </a:p>
          <a:p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직장인구</a:t>
            </a:r>
            <a:endParaRPr lang="ko-KR" altLang="en-US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유동인구</a:t>
            </a:r>
          </a:p>
          <a:p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집객시설</a:t>
            </a:r>
            <a:endParaRPr lang="ko-KR" altLang="en-US" sz="13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13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전용면적별</a:t>
            </a:r>
            <a:r>
              <a:rPr lang="ko-KR" altLang="en-US" sz="13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세대</a:t>
            </a:r>
            <a:endParaRPr lang="en-US" sz="13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42300" y="977900"/>
            <a:ext cx="3556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1.</a:t>
            </a:r>
            <a:r>
              <a:rPr lang="ko-KR" altLang="en-US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주거에 영향을 미치는 데이터 클리닝과 통합</a:t>
            </a:r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i="1" dirty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2.</a:t>
            </a:r>
            <a:r>
              <a:rPr lang="ko-KR" altLang="en-US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선별과 변환</a:t>
            </a:r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3.</a:t>
            </a:r>
            <a:r>
              <a:rPr lang="ko-KR" altLang="en-US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데이터 </a:t>
            </a:r>
            <a:r>
              <a:rPr lang="ko-KR" altLang="en-US" sz="2400" dirty="0" err="1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마이닝</a:t>
            </a:r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4.</a:t>
            </a:r>
            <a:r>
              <a:rPr lang="ko-KR" altLang="en-US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결과 </a:t>
            </a:r>
            <a:r>
              <a:rPr lang="ko-KR" altLang="en-US" sz="2400" dirty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도출 및 지표 제작</a:t>
            </a:r>
            <a:endParaRPr lang="en-US" sz="2400" dirty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rgbClr val="78CCF5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</a:t>
            </a:r>
            <a:endParaRPr lang="en-US" altLang="ko-KR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  <a:p>
            <a:endParaRPr lang="en-US" sz="2400" dirty="0" smtClean="0">
              <a:solidFill>
                <a:srgbClr val="78CCF5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78" name="Down Arrow 77"/>
          <p:cNvSpPr/>
          <p:nvPr/>
        </p:nvSpPr>
        <p:spPr>
          <a:xfrm>
            <a:off x="9499600" y="5143500"/>
            <a:ext cx="381000" cy="533400"/>
          </a:xfrm>
          <a:prstGeom prst="downArrow">
            <a:avLst/>
          </a:prstGeom>
          <a:solidFill>
            <a:srgbClr val="78CCF5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9474200" y="4064000"/>
            <a:ext cx="381000" cy="533400"/>
          </a:xfrm>
          <a:prstGeom prst="downArrow">
            <a:avLst/>
          </a:prstGeom>
          <a:solidFill>
            <a:srgbClr val="78CCF5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82" name="Group 81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7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85037" y="588841"/>
            <a:ext cx="9834686" cy="61087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33333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12" name="Group 11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2"/>
          <p:cNvSpPr/>
          <p:nvPr/>
        </p:nvSpPr>
        <p:spPr>
          <a:xfrm>
            <a:off x="189758" y="483329"/>
            <a:ext cx="2591542" cy="2488516"/>
          </a:xfrm>
          <a:prstGeom prst="rect">
            <a:avLst/>
          </a:prstGeom>
          <a:solidFill>
            <a:srgbClr val="474747"/>
          </a:solidFill>
          <a:ln w="101600">
            <a:solidFill>
              <a:srgbClr val="2FC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9196" y="617747"/>
            <a:ext cx="2406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en-US" altLang="ko-KR" sz="36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3600" dirty="0" smtClean="0">
                <a:solidFill>
                  <a:srgbClr val="78CCF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 효과</a:t>
            </a:r>
            <a:endParaRPr lang="en-US" altLang="ko-KR" sz="3600" dirty="0" smtClean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sz="3600" dirty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sz="3600" dirty="0">
              <a:solidFill>
                <a:srgbClr val="78CCF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092" y="1369017"/>
            <a:ext cx="2501863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정부의 주거 지원 효율 증가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주거 불안정 해소에 도움</a:t>
            </a:r>
            <a:endParaRPr lang="en-US" altLang="ko-KR" sz="14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개인에 지역별 상세정보 제공</a:t>
            </a:r>
            <a:endParaRPr 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1331" y="1805379"/>
            <a:ext cx="7447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정말로 </a:t>
            </a:r>
            <a:r>
              <a:rPr lang="en-US" altLang="ko-KR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필요한</a:t>
            </a:r>
            <a:r>
              <a:rPr lang="en-US" altLang="ko-KR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사람들을 위해 적재적소에  주거 지원 제공 가능 </a:t>
            </a:r>
            <a:endParaRPr lang="en-US" altLang="ko-KR" sz="24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endParaRPr lang="en-US" sz="24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4731" y="1083134"/>
            <a:ext cx="836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1. </a:t>
            </a:r>
            <a:r>
              <a:rPr lang="ko-KR" alt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지원의 효율성 증가 </a:t>
            </a:r>
            <a:endParaRPr lang="en-US" sz="28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4731" y="2781108"/>
            <a:ext cx="836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 </a:t>
            </a:r>
            <a:r>
              <a:rPr lang="ko-KR" alt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불안정 해소에 도움 </a:t>
            </a:r>
            <a:endParaRPr lang="en-US" sz="28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1331" y="3532630"/>
            <a:ext cx="7845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주거 지원에 대한 불만족 해소 와 수요불일치와 같은 문제점 해결 가능 </a:t>
            </a:r>
            <a:endParaRPr lang="en-US" sz="24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04731" y="4685261"/>
            <a:ext cx="836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lang="ko-KR" altLang="en-US" sz="28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개인의 합리적인 거주지 선정에 도움</a:t>
            </a:r>
            <a:endParaRPr lang="en-US" sz="2800" dirty="0" smtClean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1331" y="5295939"/>
            <a:ext cx="79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개인의 알 권리를 충족 시키고 개인의 관심 지역에 관한 상세 정보 공개   </a:t>
            </a:r>
            <a:endParaRPr lang="en-US" sz="2400" dirty="0" smtClean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43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73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2018</a:t>
            </a:r>
            <a:r>
              <a:rPr lang="en-US" sz="1400" dirty="0" smtClean="0">
                <a:solidFill>
                  <a:srgbClr val="00B0F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국토교통 빅데이터 </a:t>
            </a:r>
            <a:r>
              <a:rPr lang="ko-KR" altLang="en-US" sz="1400" dirty="0" err="1" smtClean="0">
                <a:solidFill>
                  <a:srgbClr val="78CCF5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해커톤</a:t>
            </a:r>
            <a:endParaRPr lang="en-US" sz="1400" dirty="0">
              <a:solidFill>
                <a:srgbClr val="78CCF5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486865" y="0"/>
            <a:ext cx="8448352" cy="525376"/>
            <a:chOff x="-2790610" y="1183467"/>
            <a:chExt cx="8448352" cy="525376"/>
          </a:xfrm>
        </p:grpSpPr>
        <p:grpSp>
          <p:nvGrpSpPr>
            <p:cNvPr id="13" name="Group 12"/>
            <p:cNvGrpSpPr/>
            <p:nvPr/>
          </p:nvGrpSpPr>
          <p:grpSpPr>
            <a:xfrm>
              <a:off x="-2790610" y="1183467"/>
              <a:ext cx="8448352" cy="525376"/>
              <a:chOff x="1261982" y="1496447"/>
              <a:chExt cx="8448352" cy="52537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983351" y="1496447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0800000">
                <a:off x="1261982" y="1683269"/>
                <a:ext cx="4726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FFC000"/>
                    </a:solidFill>
                    <a:latin typeface="a가을소풍M" panose="02020600000000000000" pitchFamily="18" charset="-127"/>
                    <a:ea typeface="a가을소풍M" panose="02020600000000000000" pitchFamily="18" charset="-127"/>
                  </a:rPr>
                  <a:t>KNOCK</a:t>
                </a:r>
                <a:endParaRPr lang="ko-KR" altLang="en-US" sz="1600" dirty="0" err="1">
                  <a:solidFill>
                    <a:srgbClr val="FFC000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028700" y="1435100"/>
              <a:ext cx="7239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3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rgbClr val="78CCF5"/>
            </a:solidFill>
            <a:latin typeface="a옛날사진관4" panose="02020600000000000000" pitchFamily="18" charset="-127"/>
            <a:ea typeface="a옛날사진관4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561</Words>
  <Application>Microsoft Office PowerPoint</Application>
  <PresentationFormat>Widescreen</PresentationFormat>
  <Paragraphs>149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a시월구일1</vt:lpstr>
      <vt:lpstr>맑은 고딕</vt:lpstr>
      <vt:lpstr>Calibri</vt:lpstr>
      <vt:lpstr>210 맨발의청춘 L</vt:lpstr>
      <vt:lpstr>Wingdings</vt:lpstr>
      <vt:lpstr>a가을소풍M</vt:lpstr>
      <vt:lpstr>Arial</vt:lpstr>
      <vt:lpstr>Calibri Light</vt:lpstr>
      <vt:lpstr>a옛날목욕탕L</vt:lpstr>
      <vt:lpstr>a옛날사진관4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</dc:title>
  <dc:creator>Kai Seo</dc:creator>
  <cp:lastModifiedBy>Kai Seo</cp:lastModifiedBy>
  <cp:revision>110</cp:revision>
  <dcterms:created xsi:type="dcterms:W3CDTF">2018-06-07T12:26:06Z</dcterms:created>
  <dcterms:modified xsi:type="dcterms:W3CDTF">2018-06-07T23:27:18Z</dcterms:modified>
</cp:coreProperties>
</file>